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9" r:id="rId9"/>
    <p:sldId id="273" r:id="rId10"/>
    <p:sldId id="270" r:id="rId11"/>
    <p:sldId id="274" r:id="rId12"/>
    <p:sldId id="271" r:id="rId13"/>
    <p:sldId id="275" r:id="rId14"/>
    <p:sldId id="272" r:id="rId15"/>
    <p:sldId id="263" r:id="rId16"/>
    <p:sldId id="277" r:id="rId17"/>
    <p:sldId id="278" r:id="rId18"/>
    <p:sldId id="279" r:id="rId19"/>
    <p:sldId id="280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BCDF"/>
    <a:srgbClr val="75A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outube.com/watch?v=FTBBlt9uk1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Nixon Bohr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by: Jordan fluth and Vernon jones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878" y="1122363"/>
            <a:ext cx="2597121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Wheel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5759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668039" y="5136525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599" y="1961871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68038" y="196187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62819" y="3642576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urved Connector 17"/>
          <p:cNvCxnSpPr>
            <a:stCxn id="6" idx="2"/>
            <a:endCxn id="4" idx="2"/>
          </p:cNvCxnSpPr>
          <p:nvPr/>
        </p:nvCxnSpPr>
        <p:spPr>
          <a:xfrm rot="10800000" flipV="1">
            <a:off x="3657599" y="2708846"/>
            <a:ext cx="12700" cy="31746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456146" y="3758876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86389" y="2524178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796270" y="252417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BACKWARD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9873" y="5698833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LEFT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903796" y="5705181"/>
            <a:ext cx="125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RIGHT</a:t>
            </a:r>
            <a:endParaRPr lang="en-US" dirty="0"/>
          </a:p>
        </p:txBody>
      </p:sp>
      <p:cxnSp>
        <p:nvCxnSpPr>
          <p:cNvPr id="31" name="Curved Connector 30"/>
          <p:cNvCxnSpPr>
            <a:stCxn id="4" idx="5"/>
            <a:endCxn id="5" idx="3"/>
          </p:cNvCxnSpPr>
          <p:nvPr/>
        </p:nvCxnSpPr>
        <p:spPr>
          <a:xfrm rot="16200000" flipH="1">
            <a:off x="6967748" y="4475641"/>
            <a:ext cx="12700" cy="3872097"/>
          </a:xfrm>
          <a:prstGeom prst="curvedConnector3">
            <a:avLst>
              <a:gd name="adj1" fmla="val 35227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4" idx="0"/>
            <a:endCxn id="6" idx="4"/>
          </p:cNvCxnSpPr>
          <p:nvPr/>
        </p:nvCxnSpPr>
        <p:spPr>
          <a:xfrm flipV="1">
            <a:off x="4462529" y="3455820"/>
            <a:ext cx="0" cy="168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7" idx="2"/>
          </p:cNvCxnSpPr>
          <p:nvPr/>
        </p:nvCxnSpPr>
        <p:spPr>
          <a:xfrm flipV="1">
            <a:off x="5267458" y="2708845"/>
            <a:ext cx="34005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7" idx="1"/>
            <a:endCxn id="6" idx="7"/>
          </p:cNvCxnSpPr>
          <p:nvPr/>
        </p:nvCxnSpPr>
        <p:spPr>
          <a:xfrm rot="16200000" flipH="1" flipV="1">
            <a:off x="6967747" y="244606"/>
            <a:ext cx="1" cy="3872096"/>
          </a:xfrm>
          <a:prstGeom prst="curvedConnector3">
            <a:avLst>
              <a:gd name="adj1" fmla="val -447384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7" idx="4"/>
            <a:endCxn id="5" idx="0"/>
          </p:cNvCxnSpPr>
          <p:nvPr/>
        </p:nvCxnSpPr>
        <p:spPr>
          <a:xfrm>
            <a:off x="9472968" y="3455819"/>
            <a:ext cx="1" cy="1680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5" idx="2"/>
            <a:endCxn id="4" idx="6"/>
          </p:cNvCxnSpPr>
          <p:nvPr/>
        </p:nvCxnSpPr>
        <p:spPr>
          <a:xfrm flipH="1">
            <a:off x="5267458" y="5883500"/>
            <a:ext cx="34005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3"/>
            <a:endCxn id="4" idx="7"/>
          </p:cNvCxnSpPr>
          <p:nvPr/>
        </p:nvCxnSpPr>
        <p:spPr>
          <a:xfrm flipH="1">
            <a:off x="5031700" y="3237035"/>
            <a:ext cx="3872096" cy="21182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5"/>
            <a:endCxn id="5" idx="1"/>
          </p:cNvCxnSpPr>
          <p:nvPr/>
        </p:nvCxnSpPr>
        <p:spPr>
          <a:xfrm>
            <a:off x="5031700" y="3237036"/>
            <a:ext cx="3872097" cy="21182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226772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697798" y="234462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7983063" y="496853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570893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1373" y="325514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697798" y="1797160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936087" y="3273244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59" name="Curved Connector 58"/>
          <p:cNvCxnSpPr>
            <a:stCxn id="5" idx="6"/>
            <a:endCxn id="7" idx="6"/>
          </p:cNvCxnSpPr>
          <p:nvPr/>
        </p:nvCxnSpPr>
        <p:spPr>
          <a:xfrm flipH="1" flipV="1">
            <a:off x="10277897" y="2708845"/>
            <a:ext cx="1" cy="3174655"/>
          </a:xfrm>
          <a:prstGeom prst="curved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577127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123035" y="4111506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904415" y="5424631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38235" y="4707247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904415" y="6411689"/>
            <a:ext cx="4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362538" y="4076531"/>
            <a:ext cx="141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inputs of (s) will move to this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0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287" y="1661112"/>
            <a:ext cx="9905999" cy="3541714"/>
          </a:xfrm>
        </p:spPr>
        <p:txBody>
          <a:bodyPr/>
          <a:lstStyle/>
          <a:p>
            <a:r>
              <a:rPr lang="en-US" dirty="0" smtClean="0"/>
              <a:t>The Arm consists of the shoulder and the elbow</a:t>
            </a:r>
          </a:p>
          <a:p>
            <a:r>
              <a:rPr lang="en-US" dirty="0" smtClean="0"/>
              <a:t>Shoulder has 2 DOF, elbow has 1 DOF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17569" y="5652655"/>
            <a:ext cx="1615044" cy="6293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80706" y="4049486"/>
            <a:ext cx="676894" cy="1917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 rot="20083059">
            <a:off x="3120241" y="3574474"/>
            <a:ext cx="2024744" cy="4987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85703" y="3740728"/>
            <a:ext cx="866899" cy="8668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d Up Arrow 30"/>
          <p:cNvSpPr/>
          <p:nvPr/>
        </p:nvSpPr>
        <p:spPr>
          <a:xfrm>
            <a:off x="2244436" y="5967351"/>
            <a:ext cx="2244437" cy="516576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Circular Arrow 34"/>
          <p:cNvSpPr/>
          <p:nvPr/>
        </p:nvSpPr>
        <p:spPr>
          <a:xfrm rot="16200000">
            <a:off x="2368498" y="3437907"/>
            <a:ext cx="1484416" cy="147254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4482019" y="3130372"/>
            <a:ext cx="770060" cy="770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ircular Arrow 36"/>
          <p:cNvSpPr/>
          <p:nvPr/>
        </p:nvSpPr>
        <p:spPr>
          <a:xfrm rot="435252">
            <a:off x="4103142" y="2689075"/>
            <a:ext cx="1527814" cy="1652656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25039" y="4738255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Shoulder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52079" y="3823855"/>
            <a:ext cx="72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Elbow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676" y="603867"/>
            <a:ext cx="4022613" cy="53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state diagram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UP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RIGHT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DOWN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RIGHT</a:t>
            </a:r>
            <a:endParaRPr lang="en-US" dirty="0"/>
          </a:p>
        </p:txBody>
      </p:sp>
      <p:cxnSp>
        <p:nvCxnSpPr>
          <p:cNvPr id="53" name="Curved Connector 52"/>
          <p:cNvCxnSpPr>
            <a:stCxn id="42" idx="1"/>
            <a:endCxn id="39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39" idx="5"/>
            <a:endCxn id="42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36" idx="6"/>
            <a:endCxn id="42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>
            <a:stCxn id="42" idx="2"/>
            <a:endCxn id="36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745470" y="1165447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SHOULDER LEFT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ELBOW UP</a:t>
            </a:r>
            <a:endParaRPr lang="en-US" dirty="0"/>
          </a:p>
        </p:txBody>
      </p:sp>
      <p:cxnSp>
        <p:nvCxnSpPr>
          <p:cNvPr id="62" name="Curved Connector 61"/>
          <p:cNvCxnSpPr>
            <a:stCxn id="42" idx="7"/>
            <a:endCxn id="6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60" idx="3"/>
            <a:endCxn id="42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42" idx="6"/>
            <a:endCxn id="41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41" idx="2"/>
            <a:endCxn id="42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8" idx="4"/>
            <a:endCxn id="42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42" idx="4"/>
            <a:endCxn id="37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97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contains the wrist and the fingers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91" y="702274"/>
            <a:ext cx="3980420" cy="53072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43955" y="3355887"/>
            <a:ext cx="592428" cy="1203234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 rot="5400000">
            <a:off x="2279561" y="3000778"/>
            <a:ext cx="785611" cy="104486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745608" y="5207777"/>
            <a:ext cx="1139363" cy="140882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20442495">
            <a:off x="2574021" y="4742855"/>
            <a:ext cx="347729" cy="929845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14747" y="4324317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0613665">
            <a:off x="2863866" y="5614853"/>
            <a:ext cx="247907" cy="869357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66303" y="5348659"/>
            <a:ext cx="850843" cy="8508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0465898">
            <a:off x="2901515" y="6042766"/>
            <a:ext cx="1557927" cy="218300"/>
          </a:xfrm>
          <a:prstGeom prst="rect">
            <a:avLst/>
          </a:prstGeom>
          <a:solidFill>
            <a:srgbClr val="75AB91"/>
          </a:solidFill>
          <a:ln>
            <a:solidFill>
              <a:srgbClr val="75AB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2565105" y="2812893"/>
            <a:ext cx="1001660" cy="1004552"/>
          </a:xfrm>
          <a:prstGeom prst="curvedDownArrow">
            <a:avLst/>
          </a:prstGeom>
          <a:solidFill>
            <a:srgbClr val="54BCDF"/>
          </a:solidFill>
          <a:ln>
            <a:solidFill>
              <a:srgbClr val="54BCDF"/>
            </a:solidFill>
          </a:ln>
          <a:scene3d>
            <a:camera prst="orthographicFront">
              <a:rot lat="21599992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ircular Arrow 16"/>
          <p:cNvSpPr/>
          <p:nvPr/>
        </p:nvSpPr>
        <p:spPr>
          <a:xfrm rot="12075539" flipV="1">
            <a:off x="1773176" y="3917758"/>
            <a:ext cx="1719979" cy="1758350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/>
          <p:cNvSpPr/>
          <p:nvPr/>
        </p:nvSpPr>
        <p:spPr>
          <a:xfrm rot="16772703" flipH="1">
            <a:off x="2105245" y="4935516"/>
            <a:ext cx="1605831" cy="1708558"/>
          </a:xfrm>
          <a:prstGeom prst="circular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75778" y="4189789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2922" y="6009501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state diagram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047234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617238" y="5142894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47234" y="1637988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187241" y="4140337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17238" y="289560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910566" y="3457908"/>
            <a:ext cx="102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9078" y="2071760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OPEN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15473" y="4564145"/>
            <a:ext cx="1365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RIGHT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33814" y="4564144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HAND CLOSE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3159" y="5566703"/>
            <a:ext cx="125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DOWN</a:t>
            </a:r>
            <a:endParaRPr lang="en-US" dirty="0"/>
          </a:p>
        </p:txBody>
      </p:sp>
      <p:cxnSp>
        <p:nvCxnSpPr>
          <p:cNvPr id="14" name="Curved Connector 13"/>
          <p:cNvCxnSpPr>
            <a:stCxn id="8" idx="1"/>
            <a:endCxn id="6" idx="6"/>
          </p:cNvCxnSpPr>
          <p:nvPr/>
        </p:nvCxnSpPr>
        <p:spPr>
          <a:xfrm rot="16200000" flipV="1">
            <a:off x="5890335" y="2151722"/>
            <a:ext cx="729421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6" idx="5"/>
            <a:endCxn id="8" idx="2"/>
          </p:cNvCxnSpPr>
          <p:nvPr/>
        </p:nvCxnSpPr>
        <p:spPr>
          <a:xfrm rot="16200000" flipH="1">
            <a:off x="5654575" y="2679912"/>
            <a:ext cx="729422" cy="11959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4" idx="6"/>
            <a:endCxn id="8" idx="3"/>
          </p:cNvCxnSpPr>
          <p:nvPr/>
        </p:nvCxnSpPr>
        <p:spPr>
          <a:xfrm flipV="1">
            <a:off x="5657093" y="4170765"/>
            <a:ext cx="1195903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8" idx="2"/>
            <a:endCxn id="4" idx="7"/>
          </p:cNvCxnSpPr>
          <p:nvPr/>
        </p:nvCxnSpPr>
        <p:spPr>
          <a:xfrm rot="10800000" flipV="1">
            <a:off x="5421336" y="3642575"/>
            <a:ext cx="1195903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617238" y="603139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745470" y="1165447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UP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187241" y="1618260"/>
            <a:ext cx="1609859" cy="1493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15473" y="2180568"/>
            <a:ext cx="1365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WRIST LEFT</a:t>
            </a:r>
            <a:endParaRPr lang="en-US" dirty="0"/>
          </a:p>
        </p:txBody>
      </p:sp>
      <p:cxnSp>
        <p:nvCxnSpPr>
          <p:cNvPr id="57" name="Curved Connector 56"/>
          <p:cNvCxnSpPr>
            <a:stCxn id="8" idx="7"/>
            <a:endCxn id="30" idx="2"/>
          </p:cNvCxnSpPr>
          <p:nvPr/>
        </p:nvCxnSpPr>
        <p:spPr>
          <a:xfrm rot="5400000" flipH="1" flipV="1">
            <a:off x="8214716" y="2141859"/>
            <a:ext cx="749149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30" idx="3"/>
            <a:endCxn id="8" idx="6"/>
          </p:cNvCxnSpPr>
          <p:nvPr/>
        </p:nvCxnSpPr>
        <p:spPr>
          <a:xfrm rot="5400000">
            <a:off x="8450473" y="2670049"/>
            <a:ext cx="749150" cy="119590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urved Connector 60"/>
          <p:cNvCxnSpPr>
            <a:stCxn id="8" idx="6"/>
            <a:endCxn id="7" idx="1"/>
          </p:cNvCxnSpPr>
          <p:nvPr/>
        </p:nvCxnSpPr>
        <p:spPr>
          <a:xfrm>
            <a:off x="8227097" y="3642575"/>
            <a:ext cx="1195902" cy="7165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/>
          <p:cNvCxnSpPr>
            <a:stCxn id="7" idx="2"/>
            <a:endCxn id="8" idx="5"/>
          </p:cNvCxnSpPr>
          <p:nvPr/>
        </p:nvCxnSpPr>
        <p:spPr>
          <a:xfrm rot="10800000">
            <a:off x="7991339" y="4170766"/>
            <a:ext cx="1195902" cy="71654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8" idx="4"/>
            <a:endCxn id="8" idx="0"/>
          </p:cNvCxnSpPr>
          <p:nvPr/>
        </p:nvCxnSpPr>
        <p:spPr>
          <a:xfrm>
            <a:off x="7422168" y="2097088"/>
            <a:ext cx="0" cy="7985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" idx="4"/>
            <a:endCxn id="5" idx="0"/>
          </p:cNvCxnSpPr>
          <p:nvPr/>
        </p:nvCxnSpPr>
        <p:spPr>
          <a:xfrm>
            <a:off x="7422168" y="4389549"/>
            <a:ext cx="0" cy="7533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 motor control of robot</a:t>
            </a:r>
          </a:p>
          <a:p>
            <a:pPr lvl="1"/>
            <a:r>
              <a:rPr lang="en-US" dirty="0"/>
              <a:t>All motors and servos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Complete </a:t>
            </a:r>
            <a:r>
              <a:rPr lang="en-US" dirty="0"/>
              <a:t>control of arm with 6 degrees of </a:t>
            </a:r>
            <a:r>
              <a:rPr lang="en-US" dirty="0" smtClean="0"/>
              <a:t>freedom</a:t>
            </a:r>
          </a:p>
          <a:p>
            <a:pPr lvl="1"/>
            <a:r>
              <a:rPr lang="en-US" dirty="0" smtClean="0"/>
              <a:t>Continuous motion servos swapped out for 180° servos</a:t>
            </a:r>
            <a:endParaRPr lang="en-US" dirty="0"/>
          </a:p>
          <a:p>
            <a:r>
              <a:rPr lang="en-US" dirty="0" smtClean="0"/>
              <a:t>New body gives Bohr more potential</a:t>
            </a:r>
          </a:p>
          <a:p>
            <a:pPr lvl="1"/>
            <a:r>
              <a:rPr lang="en-US" dirty="0" smtClean="0"/>
              <a:t>Looks more like a human, less like </a:t>
            </a:r>
            <a:r>
              <a:rPr lang="en-US" dirty="0" err="1" smtClean="0"/>
              <a:t>babyface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5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96864"/>
            <a:ext cx="4229100" cy="269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462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</a:t>
            </a:r>
            <a:r>
              <a:rPr lang="en-US" dirty="0"/>
              <a:t>can be controlled using keyboard input</a:t>
            </a:r>
          </a:p>
          <a:p>
            <a:pPr lvl="1"/>
            <a:r>
              <a:rPr lang="en-US" dirty="0"/>
              <a:t>Bluetooth communication is hidden, only need to input keystrokes</a:t>
            </a:r>
          </a:p>
          <a:p>
            <a:r>
              <a:rPr lang="en-US" dirty="0"/>
              <a:t>Robot can be controlled using Microsoft Kinect</a:t>
            </a:r>
          </a:p>
          <a:p>
            <a:r>
              <a:rPr lang="en-US" dirty="0" smtClean="0"/>
              <a:t>Ability </a:t>
            </a:r>
            <a:r>
              <a:rPr lang="en-US" dirty="0"/>
              <a:t>to switch between arm mode, hand mode, and drive mode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293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Basic – </a:t>
            </a:r>
            <a:r>
              <a:rPr lang="en-US" dirty="0" smtClean="0"/>
              <a:t>auto-send character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733" t="27919" r="48425" b="38973"/>
          <a:stretch/>
        </p:blipFill>
        <p:spPr>
          <a:xfrm>
            <a:off x="1805747" y="2097088"/>
            <a:ext cx="8578856" cy="43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1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Basic – Connect to BT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279" t="11529" r="53056" b="57727"/>
          <a:stretch/>
        </p:blipFill>
        <p:spPr>
          <a:xfrm>
            <a:off x="1744457" y="2097088"/>
            <a:ext cx="8453988" cy="417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6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mailbox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107" t="9490" r="41957" b="46228"/>
          <a:stretch/>
        </p:blipFill>
        <p:spPr>
          <a:xfrm>
            <a:off x="1578018" y="1848448"/>
            <a:ext cx="8365052" cy="45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51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idea for this project came after seeing a </a:t>
            </a:r>
            <a:r>
              <a:rPr lang="en-US" dirty="0" err="1" smtClean="0"/>
              <a:t>youtube</a:t>
            </a:r>
            <a:r>
              <a:rPr lang="en-US" dirty="0" smtClean="0"/>
              <a:t> video </a:t>
            </a:r>
            <a:r>
              <a:rPr lang="en-US" dirty="0"/>
              <a:t>of a </a:t>
            </a:r>
            <a:r>
              <a:rPr lang="en-US" dirty="0" smtClean="0"/>
              <a:t>master’s </a:t>
            </a:r>
            <a:r>
              <a:rPr lang="en-US" dirty="0"/>
              <a:t>thesis </a:t>
            </a:r>
            <a:r>
              <a:rPr lang="en-US" dirty="0" smtClean="0"/>
              <a:t>which used a Microsoft Kinect to control a LEGO NXT brick. 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www.youtube.com/watch?v=FTBBlt9uk1A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3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Original plan involved Kinect and laptop mounted on robot</a:t>
            </a:r>
          </a:p>
          <a:p>
            <a:pPr lvl="1"/>
            <a:r>
              <a:rPr lang="en-US" dirty="0" smtClean="0"/>
              <a:t>Kinect requires 120VAC</a:t>
            </a:r>
          </a:p>
          <a:p>
            <a:pPr lvl="1"/>
            <a:r>
              <a:rPr lang="en-US" dirty="0" smtClean="0"/>
              <a:t>Extension cords??? No thanks…</a:t>
            </a:r>
          </a:p>
          <a:p>
            <a:r>
              <a:rPr lang="en-US" dirty="0" smtClean="0"/>
              <a:t>Tried to make the robot autonomous, but ours sensors were stolen…</a:t>
            </a:r>
          </a:p>
          <a:p>
            <a:r>
              <a:rPr lang="en-US" dirty="0" smtClean="0"/>
              <a:t>Too much weight for 12VDC motors</a:t>
            </a:r>
          </a:p>
          <a:p>
            <a:r>
              <a:rPr lang="en-US" dirty="0" smtClean="0"/>
              <a:t>Continuous rotation servos don’t work well in </a:t>
            </a:r>
            <a:r>
              <a:rPr lang="en-US" dirty="0" err="1" smtClean="0"/>
              <a:t>RobotC</a:t>
            </a:r>
            <a:endParaRPr lang="en-US" dirty="0" smtClean="0"/>
          </a:p>
          <a:p>
            <a:r>
              <a:rPr lang="en-US" dirty="0" smtClean="0"/>
              <a:t>Bad left/right shoulder servo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parameter box in robot theater for people to be able to control Nixon Bohr</a:t>
            </a:r>
          </a:p>
          <a:p>
            <a:r>
              <a:rPr lang="en-US" dirty="0" smtClean="0"/>
              <a:t>Add vision</a:t>
            </a:r>
          </a:p>
          <a:p>
            <a:r>
              <a:rPr lang="en-US" dirty="0" smtClean="0"/>
              <a:t>Move arm to shoulder and add an identical arm on other side</a:t>
            </a:r>
          </a:p>
          <a:p>
            <a:r>
              <a:rPr lang="en-US" dirty="0" smtClean="0"/>
              <a:t>Add facial emotion with IGA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6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817" y="2363342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laptop with Bluetooth connection</a:t>
            </a:r>
          </a:p>
          <a:p>
            <a:r>
              <a:rPr lang="en-US" dirty="0" smtClean="0"/>
              <a:t>A Microsoft Xbox Kinect</a:t>
            </a:r>
          </a:p>
          <a:p>
            <a:r>
              <a:rPr lang="en-US" dirty="0" smtClean="0"/>
              <a:t>LEGO NXT Brick</a:t>
            </a:r>
          </a:p>
          <a:p>
            <a:r>
              <a:rPr lang="en-US" dirty="0" smtClean="0"/>
              <a:t>Two TETRIX motor controllers</a:t>
            </a:r>
          </a:p>
          <a:p>
            <a:r>
              <a:rPr lang="en-US" dirty="0" smtClean="0"/>
              <a:t>A TETRIX servo controller</a:t>
            </a:r>
          </a:p>
          <a:p>
            <a:r>
              <a:rPr lang="en-US" dirty="0" smtClean="0"/>
              <a:t>12V battery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3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3" y="4859110"/>
            <a:ext cx="2585651" cy="893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94" y="2577895"/>
            <a:ext cx="1982652" cy="14089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80" y="2813626"/>
            <a:ext cx="743654" cy="7436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169" y="2578505"/>
            <a:ext cx="917899" cy="13768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7"/>
          <a:stretch/>
        </p:blipFill>
        <p:spPr>
          <a:xfrm>
            <a:off x="7110429" y="2580928"/>
            <a:ext cx="1454204" cy="13744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634" y="2588357"/>
            <a:ext cx="2874698" cy="13683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3" y="4967488"/>
            <a:ext cx="1625082" cy="1625082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 rot="16200000">
            <a:off x="1815923" y="425404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3148303" y="3016537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78919" y="3016536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-Turn Arrow 19"/>
          <p:cNvSpPr/>
          <p:nvPr/>
        </p:nvSpPr>
        <p:spPr>
          <a:xfrm>
            <a:off x="5004459" y="1750342"/>
            <a:ext cx="2665304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U-Turn Arrow 21"/>
          <p:cNvSpPr/>
          <p:nvPr/>
        </p:nvSpPr>
        <p:spPr>
          <a:xfrm>
            <a:off x="9228116" y="1750342"/>
            <a:ext cx="136212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>
            <a:off x="7837531" y="1750342"/>
            <a:ext cx="1212839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 rot="16200000">
            <a:off x="10823914" y="4259803"/>
            <a:ext cx="446993" cy="3378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-Turn Arrow 24"/>
          <p:cNvSpPr/>
          <p:nvPr/>
        </p:nvSpPr>
        <p:spPr>
          <a:xfrm rot="10800000">
            <a:off x="9535885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 rot="10800000">
            <a:off x="7903209" y="4120414"/>
            <a:ext cx="1147161" cy="717895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6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Windows Operating System</a:t>
            </a:r>
          </a:p>
          <a:p>
            <a:r>
              <a:rPr lang="en-US" dirty="0" smtClean="0"/>
              <a:t>ROBOTC IDE (30-day trial offered)</a:t>
            </a:r>
          </a:p>
          <a:p>
            <a:r>
              <a:rPr lang="en-US" dirty="0" smtClean="0"/>
              <a:t>FAAST</a:t>
            </a:r>
          </a:p>
          <a:p>
            <a:r>
              <a:rPr lang="en-US" dirty="0" smtClean="0"/>
              <a:t>Kinect development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condition of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4847264" cy="354171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initial condition was not great. It was a head and shoulders mounted on a motorized platform. All of our motor controllers were missing along with the LEGO NXT brick and the face skin was damaged beyond repair.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3248" r="954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73205" y="1925547"/>
            <a:ext cx="4541949" cy="340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7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Establish wireless serial communication between the laptop and the LEGO NXT brick over Bluetooth</a:t>
            </a:r>
          </a:p>
          <a:p>
            <a:r>
              <a:rPr lang="en-US" dirty="0" smtClean="0"/>
              <a:t>Program gestures to be recognized by the Kinect and translated into physical movements on the robot for driving operations</a:t>
            </a:r>
          </a:p>
          <a:p>
            <a:r>
              <a:rPr lang="en-US" dirty="0"/>
              <a:t>Program gestures to be recognized by the Kinect and translated into physical movements on the robot for </a:t>
            </a:r>
            <a:r>
              <a:rPr lang="en-US" dirty="0" smtClean="0"/>
              <a:t>controlling the arm</a:t>
            </a:r>
          </a:p>
          <a:p>
            <a:r>
              <a:rPr lang="en-US" dirty="0" smtClean="0"/>
              <a:t>Refine motion controls such that we can drive over to an object, pick it up and place it in a desired location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control state diagram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939903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436175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188039" y="3328018"/>
            <a:ext cx="1313645" cy="114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716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WHEELS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50984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ARM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0400" y="3577962"/>
            <a:ext cx="99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MOVE HAND</a:t>
            </a:r>
            <a:endParaRPr lang="en-US" dirty="0"/>
          </a:p>
        </p:txBody>
      </p:sp>
      <p:cxnSp>
        <p:nvCxnSpPr>
          <p:cNvPr id="86" name="Curved Connector 85"/>
          <p:cNvCxnSpPr>
            <a:stCxn id="6" idx="1"/>
            <a:endCxn id="8" idx="7"/>
          </p:cNvCxnSpPr>
          <p:nvPr/>
        </p:nvCxnSpPr>
        <p:spPr>
          <a:xfrm rot="16200000" flipV="1">
            <a:off x="7468930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urved Connector 87"/>
          <p:cNvCxnSpPr>
            <a:stCxn id="8" idx="5"/>
            <a:endCxn id="6" idx="3"/>
          </p:cNvCxnSpPr>
          <p:nvPr/>
        </p:nvCxnSpPr>
        <p:spPr>
          <a:xfrm rot="16200000" flipH="1">
            <a:off x="7468929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" idx="1"/>
            <a:endCxn id="5" idx="7"/>
          </p:cNvCxnSpPr>
          <p:nvPr/>
        </p:nvCxnSpPr>
        <p:spPr>
          <a:xfrm rot="16200000" flipV="1">
            <a:off x="4220794" y="23362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5" idx="5"/>
            <a:endCxn id="8" idx="3"/>
          </p:cNvCxnSpPr>
          <p:nvPr/>
        </p:nvCxnSpPr>
        <p:spPr>
          <a:xfrm rot="16200000" flipH="1">
            <a:off x="4220793" y="3146753"/>
            <a:ext cx="12700" cy="2319249"/>
          </a:xfrm>
          <a:prstGeom prst="curvedConnector3">
            <a:avLst>
              <a:gd name="adj1" fmla="val 31217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5" idx="4"/>
            <a:endCxn id="6" idx="4"/>
          </p:cNvCxnSpPr>
          <p:nvPr/>
        </p:nvCxnSpPr>
        <p:spPr>
          <a:xfrm rot="16200000" flipH="1">
            <a:off x="5844862" y="1226102"/>
            <a:ext cx="12700" cy="6496272"/>
          </a:xfrm>
          <a:prstGeom prst="curvedConnector3">
            <a:avLst>
              <a:gd name="adj1" fmla="val 112309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7321259" y="2794715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7321258" y="433734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  <p:sp>
        <p:nvSpPr>
          <p:cNvPr id="101" name="TextBox 100"/>
          <p:cNvSpPr txBox="1"/>
          <p:nvPr/>
        </p:nvSpPr>
        <p:spPr>
          <a:xfrm>
            <a:off x="3979572" y="2704563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3979571" y="4283221"/>
            <a:ext cx="55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w’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5638710" y="5446247"/>
            <a:ext cx="4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6478588" cy="3541714"/>
          </a:xfrm>
        </p:spPr>
        <p:txBody>
          <a:bodyPr/>
          <a:lstStyle/>
          <a:p>
            <a:r>
              <a:rPr lang="en-US" dirty="0" smtClean="0"/>
              <a:t>Wheels are controlled with two DC motors</a:t>
            </a:r>
          </a:p>
          <a:p>
            <a:r>
              <a:rPr lang="en-US" dirty="0" smtClean="0"/>
              <a:t>Each motor can independently move forward/backward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440581" y="4457256"/>
            <a:ext cx="1440552" cy="1668485"/>
            <a:chOff x="926275" y="3592284"/>
            <a:chExt cx="1440552" cy="1668485"/>
          </a:xfrm>
        </p:grpSpPr>
        <p:sp>
          <p:nvSpPr>
            <p:cNvPr id="15" name="Up Arrow 14"/>
            <p:cNvSpPr/>
            <p:nvPr/>
          </p:nvSpPr>
          <p:spPr>
            <a:xfrm>
              <a:off x="1922839" y="35922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926275" y="3592284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926275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Forward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254223" y="5133721"/>
            <a:ext cx="1440552" cy="1549729"/>
            <a:chOff x="2966851" y="4263242"/>
            <a:chExt cx="1440552" cy="1549729"/>
          </a:xfrm>
        </p:grpSpPr>
        <p:sp>
          <p:nvSpPr>
            <p:cNvPr id="19" name="Up Arrow 18"/>
            <p:cNvSpPr/>
            <p:nvPr/>
          </p:nvSpPr>
          <p:spPr>
            <a:xfrm rot="10800000">
              <a:off x="3963415" y="4708566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Up Arrow 19"/>
            <p:cNvSpPr/>
            <p:nvPr/>
          </p:nvSpPr>
          <p:spPr>
            <a:xfrm rot="10800000">
              <a:off x="2966851" y="470856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66851" y="42632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Backward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67864" y="4457257"/>
            <a:ext cx="1440552" cy="1668484"/>
            <a:chOff x="5472545" y="3744685"/>
            <a:chExt cx="1440552" cy="1668484"/>
          </a:xfrm>
        </p:grpSpPr>
        <p:sp>
          <p:nvSpPr>
            <p:cNvPr id="24" name="Up Arrow 23"/>
            <p:cNvSpPr/>
            <p:nvPr/>
          </p:nvSpPr>
          <p:spPr>
            <a:xfrm>
              <a:off x="6469109" y="3744685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472545" y="4415642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Left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81505" y="4457256"/>
            <a:ext cx="1401289" cy="1668485"/>
            <a:chOff x="7265719" y="3675409"/>
            <a:chExt cx="1401289" cy="1668485"/>
          </a:xfrm>
        </p:grpSpPr>
        <p:sp>
          <p:nvSpPr>
            <p:cNvPr id="30" name="Up Arrow 29"/>
            <p:cNvSpPr/>
            <p:nvPr/>
          </p:nvSpPr>
          <p:spPr>
            <a:xfrm>
              <a:off x="7265719" y="3675409"/>
              <a:ext cx="443988" cy="110440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265719" y="4346367"/>
              <a:ext cx="1401289" cy="9975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Right</a:t>
              </a:r>
              <a:endParaRPr lang="en-US"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05" y="674242"/>
            <a:ext cx="4596713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762</TotalTime>
  <Words>525</Words>
  <Application>Microsoft Office PowerPoint</Application>
  <PresentationFormat>Widescreen</PresentationFormat>
  <Paragraphs>116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Tw Cen MT</vt:lpstr>
      <vt:lpstr>Circuit</vt:lpstr>
      <vt:lpstr>Nixon Bohr</vt:lpstr>
      <vt:lpstr>Inspiration</vt:lpstr>
      <vt:lpstr>hardware required</vt:lpstr>
      <vt:lpstr>Hardware Setup</vt:lpstr>
      <vt:lpstr>Software required</vt:lpstr>
      <vt:lpstr>Initial condition of robot</vt:lpstr>
      <vt:lpstr>Objective</vt:lpstr>
      <vt:lpstr>Robot control state diagram</vt:lpstr>
      <vt:lpstr>Wheels</vt:lpstr>
      <vt:lpstr>Move Wheel State diagram</vt:lpstr>
      <vt:lpstr>Arm</vt:lpstr>
      <vt:lpstr>ARM state diagram</vt:lpstr>
      <vt:lpstr>hand</vt:lpstr>
      <vt:lpstr>Hand state diagram</vt:lpstr>
      <vt:lpstr>results</vt:lpstr>
      <vt:lpstr>Results cont.</vt:lpstr>
      <vt:lpstr>Visual Basic – auto-send character</vt:lpstr>
      <vt:lpstr>Visual Basic – Connect to BT </vt:lpstr>
      <vt:lpstr>Bluetooth mailbox</vt:lpstr>
      <vt:lpstr>Technical problems</vt:lpstr>
      <vt:lpstr>Future plans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Nixon Bohr</dc:title>
  <dc:creator>Jordan Fluth</dc:creator>
  <cp:lastModifiedBy>Jordan Fluth</cp:lastModifiedBy>
  <cp:revision>56</cp:revision>
  <dcterms:created xsi:type="dcterms:W3CDTF">2013-12-06T20:37:01Z</dcterms:created>
  <dcterms:modified xsi:type="dcterms:W3CDTF">2013-12-13T22:38:08Z</dcterms:modified>
</cp:coreProperties>
</file>

<file path=docProps/thumbnail.jpeg>
</file>